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4630400" cy="8229600"/>
  <p:notesSz cx="8229600" cy="146304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2F8A8-AAD7-4222-8898-0195482603B3}" v="29" dt="2025-12-05T10:20:01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Chittenden" userId="5ca7f6b2-714b-4e7b-b168-4b872ec0ce47" providerId="ADAL" clId="{307888E1-982E-4871-9122-4B40D21FEADB}"/>
    <pc:docChg chg="modSld modMainMaster">
      <pc:chgData name="Michael Chittenden" userId="5ca7f6b2-714b-4e7b-b168-4b872ec0ce47" providerId="ADAL" clId="{307888E1-982E-4871-9122-4B40D21FEADB}" dt="2025-12-05T10:20:22.810" v="35" actId="13926"/>
      <pc:docMkLst>
        <pc:docMk/>
      </pc:docMkLst>
      <pc:sldChg chg="modSp mod">
        <pc:chgData name="Michael Chittenden" userId="5ca7f6b2-714b-4e7b-b168-4b872ec0ce47" providerId="ADAL" clId="{307888E1-982E-4871-9122-4B40D21FEADB}" dt="2025-12-05T10:18:06.014" v="8" actId="20577"/>
        <pc:sldMkLst>
          <pc:docMk/>
          <pc:sldMk cId="0" sldId="256"/>
        </pc:sldMkLst>
        <pc:spChg chg="mod">
          <ac:chgData name="Michael Chittenden" userId="5ca7f6b2-714b-4e7b-b168-4b872ec0ce47" providerId="ADAL" clId="{307888E1-982E-4871-9122-4B40D21FEADB}" dt="2025-12-05T10:18:06.014" v="8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11.349" v="13"/>
        <pc:sldMkLst>
          <pc:docMk/>
          <pc:sldMk cId="0" sldId="257"/>
        </pc:sldMkLst>
        <pc:spChg chg="add mod">
          <ac:chgData name="Michael Chittenden" userId="5ca7f6b2-714b-4e7b-b168-4b872ec0ce47" providerId="ADAL" clId="{307888E1-982E-4871-9122-4B40D21FEADB}" dt="2025-12-05T10:19:11.349" v="13"/>
          <ac:spMkLst>
            <pc:docMk/>
            <pc:sldMk cId="0" sldId="257"/>
            <ac:spMk id="23" creationId="{2C4DE58C-939B-6864-1D14-6B84CC3E28DF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14.057" v="14"/>
        <pc:sldMkLst>
          <pc:docMk/>
          <pc:sldMk cId="0" sldId="258"/>
        </pc:sldMkLst>
        <pc:spChg chg="add mod">
          <ac:chgData name="Michael Chittenden" userId="5ca7f6b2-714b-4e7b-b168-4b872ec0ce47" providerId="ADAL" clId="{307888E1-982E-4871-9122-4B40D21FEADB}" dt="2025-12-05T10:19:14.057" v="14"/>
          <ac:spMkLst>
            <pc:docMk/>
            <pc:sldMk cId="0" sldId="258"/>
            <ac:spMk id="35" creationId="{90CF8AD2-41D5-EF0B-613A-BFEDC6F8AEFA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20.609" v="15"/>
        <pc:sldMkLst>
          <pc:docMk/>
          <pc:sldMk cId="0" sldId="259"/>
        </pc:sldMkLst>
        <pc:spChg chg="add mod">
          <ac:chgData name="Michael Chittenden" userId="5ca7f6b2-714b-4e7b-b168-4b872ec0ce47" providerId="ADAL" clId="{307888E1-982E-4871-9122-4B40D21FEADB}" dt="2025-12-05T10:19:20.609" v="15"/>
          <ac:spMkLst>
            <pc:docMk/>
            <pc:sldMk cId="0" sldId="259"/>
            <ac:spMk id="30" creationId="{286A699F-C91D-B9B5-3294-0A648477D7EA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34.022" v="16"/>
        <pc:sldMkLst>
          <pc:docMk/>
          <pc:sldMk cId="0" sldId="261"/>
        </pc:sldMkLst>
        <pc:spChg chg="add mod">
          <ac:chgData name="Michael Chittenden" userId="5ca7f6b2-714b-4e7b-b168-4b872ec0ce47" providerId="ADAL" clId="{307888E1-982E-4871-9122-4B40D21FEADB}" dt="2025-12-05T10:19:34.022" v="16"/>
          <ac:spMkLst>
            <pc:docMk/>
            <pc:sldMk cId="0" sldId="261"/>
            <ac:spMk id="36" creationId="{DABEFB9D-2CDA-9930-991E-21E6740A7B52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36.403" v="17"/>
        <pc:sldMkLst>
          <pc:docMk/>
          <pc:sldMk cId="0" sldId="262"/>
        </pc:sldMkLst>
        <pc:spChg chg="add mod">
          <ac:chgData name="Michael Chittenden" userId="5ca7f6b2-714b-4e7b-b168-4b872ec0ce47" providerId="ADAL" clId="{307888E1-982E-4871-9122-4B40D21FEADB}" dt="2025-12-05T10:19:36.403" v="17"/>
          <ac:spMkLst>
            <pc:docMk/>
            <pc:sldMk cId="0" sldId="262"/>
            <ac:spMk id="20" creationId="{C42EF42C-9345-1EDF-8586-FC1F5926FFC7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37.575" v="18"/>
        <pc:sldMkLst>
          <pc:docMk/>
          <pc:sldMk cId="0" sldId="263"/>
        </pc:sldMkLst>
        <pc:spChg chg="add mod">
          <ac:chgData name="Michael Chittenden" userId="5ca7f6b2-714b-4e7b-b168-4b872ec0ce47" providerId="ADAL" clId="{307888E1-982E-4871-9122-4B40D21FEADB}" dt="2025-12-05T10:19:37.575" v="18"/>
          <ac:spMkLst>
            <pc:docMk/>
            <pc:sldMk cId="0" sldId="263"/>
            <ac:spMk id="33" creationId="{DB7E3728-2553-DA0F-223F-46F97E7C8890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39.834" v="19"/>
        <pc:sldMkLst>
          <pc:docMk/>
          <pc:sldMk cId="0" sldId="265"/>
        </pc:sldMkLst>
        <pc:spChg chg="add mod">
          <ac:chgData name="Michael Chittenden" userId="5ca7f6b2-714b-4e7b-b168-4b872ec0ce47" providerId="ADAL" clId="{307888E1-982E-4871-9122-4B40D21FEADB}" dt="2025-12-05T10:19:39.834" v="19"/>
          <ac:spMkLst>
            <pc:docMk/>
            <pc:sldMk cId="0" sldId="265"/>
            <ac:spMk id="33" creationId="{EFC6761A-0EC9-931A-469B-138A66E850A2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41.587" v="20"/>
        <pc:sldMkLst>
          <pc:docMk/>
          <pc:sldMk cId="0" sldId="266"/>
        </pc:sldMkLst>
        <pc:spChg chg="add mod">
          <ac:chgData name="Michael Chittenden" userId="5ca7f6b2-714b-4e7b-b168-4b872ec0ce47" providerId="ADAL" clId="{307888E1-982E-4871-9122-4B40D21FEADB}" dt="2025-12-05T10:19:41.587" v="20"/>
          <ac:spMkLst>
            <pc:docMk/>
            <pc:sldMk cId="0" sldId="266"/>
            <ac:spMk id="18" creationId="{877A4404-5A01-BF3D-9688-D8DA7979C364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42.180" v="21"/>
        <pc:sldMkLst>
          <pc:docMk/>
          <pc:sldMk cId="0" sldId="267"/>
        </pc:sldMkLst>
        <pc:spChg chg="add mod">
          <ac:chgData name="Michael Chittenden" userId="5ca7f6b2-714b-4e7b-b168-4b872ec0ce47" providerId="ADAL" clId="{307888E1-982E-4871-9122-4B40D21FEADB}" dt="2025-12-05T10:19:42.180" v="21"/>
          <ac:spMkLst>
            <pc:docMk/>
            <pc:sldMk cId="0" sldId="267"/>
            <ac:spMk id="15" creationId="{3B50490F-F79F-78DE-4121-5B135CF2132C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44.178" v="22"/>
        <pc:sldMkLst>
          <pc:docMk/>
          <pc:sldMk cId="0" sldId="268"/>
        </pc:sldMkLst>
        <pc:spChg chg="add mod">
          <ac:chgData name="Michael Chittenden" userId="5ca7f6b2-714b-4e7b-b168-4b872ec0ce47" providerId="ADAL" clId="{307888E1-982E-4871-9122-4B40D21FEADB}" dt="2025-12-05T10:19:44.178" v="22"/>
          <ac:spMkLst>
            <pc:docMk/>
            <pc:sldMk cId="0" sldId="268"/>
            <ac:spMk id="13" creationId="{18B6B6EF-0038-BC77-6200-9CE8B6DE1A3A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46.919" v="23"/>
        <pc:sldMkLst>
          <pc:docMk/>
          <pc:sldMk cId="0" sldId="271"/>
        </pc:sldMkLst>
        <pc:spChg chg="add mod">
          <ac:chgData name="Michael Chittenden" userId="5ca7f6b2-714b-4e7b-b168-4b872ec0ce47" providerId="ADAL" clId="{307888E1-982E-4871-9122-4B40D21FEADB}" dt="2025-12-05T10:19:46.919" v="23"/>
          <ac:spMkLst>
            <pc:docMk/>
            <pc:sldMk cId="0" sldId="271"/>
            <ac:spMk id="21" creationId="{97184CF2-250A-0647-9B81-99C21E72CBE7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49.355" v="24"/>
        <pc:sldMkLst>
          <pc:docMk/>
          <pc:sldMk cId="0" sldId="272"/>
        </pc:sldMkLst>
        <pc:spChg chg="add mod">
          <ac:chgData name="Michael Chittenden" userId="5ca7f6b2-714b-4e7b-b168-4b872ec0ce47" providerId="ADAL" clId="{307888E1-982E-4871-9122-4B40D21FEADB}" dt="2025-12-05T10:19:49.355" v="24"/>
          <ac:spMkLst>
            <pc:docMk/>
            <pc:sldMk cId="0" sldId="272"/>
            <ac:spMk id="35" creationId="{E631590F-5DC8-4351-B597-D333D8742DF9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50.994" v="25"/>
        <pc:sldMkLst>
          <pc:docMk/>
          <pc:sldMk cId="0" sldId="273"/>
        </pc:sldMkLst>
        <pc:spChg chg="add mod">
          <ac:chgData name="Michael Chittenden" userId="5ca7f6b2-714b-4e7b-b168-4b872ec0ce47" providerId="ADAL" clId="{307888E1-982E-4871-9122-4B40D21FEADB}" dt="2025-12-05T10:19:50.994" v="25"/>
          <ac:spMkLst>
            <pc:docMk/>
            <pc:sldMk cId="0" sldId="273"/>
            <ac:spMk id="33" creationId="{AEA110CE-868F-7055-2462-1968E5095920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52.533" v="26"/>
        <pc:sldMkLst>
          <pc:docMk/>
          <pc:sldMk cId="0" sldId="274"/>
        </pc:sldMkLst>
        <pc:spChg chg="add mod">
          <ac:chgData name="Michael Chittenden" userId="5ca7f6b2-714b-4e7b-b168-4b872ec0ce47" providerId="ADAL" clId="{307888E1-982E-4871-9122-4B40D21FEADB}" dt="2025-12-05T10:19:52.533" v="26"/>
          <ac:spMkLst>
            <pc:docMk/>
            <pc:sldMk cId="0" sldId="274"/>
            <ac:spMk id="24" creationId="{4C309F01-9052-5DB7-945B-5B24FB7196D9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53.918" v="27"/>
        <pc:sldMkLst>
          <pc:docMk/>
          <pc:sldMk cId="0" sldId="275"/>
        </pc:sldMkLst>
        <pc:spChg chg="add mod">
          <ac:chgData name="Michael Chittenden" userId="5ca7f6b2-714b-4e7b-b168-4b872ec0ce47" providerId="ADAL" clId="{307888E1-982E-4871-9122-4B40D21FEADB}" dt="2025-12-05T10:19:53.918" v="27"/>
          <ac:spMkLst>
            <pc:docMk/>
            <pc:sldMk cId="0" sldId="275"/>
            <ac:spMk id="40" creationId="{C2274E01-F13F-C0EE-424D-7A6DE7A311B6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55.751" v="28"/>
        <pc:sldMkLst>
          <pc:docMk/>
          <pc:sldMk cId="0" sldId="276"/>
        </pc:sldMkLst>
        <pc:spChg chg="add mod">
          <ac:chgData name="Michael Chittenden" userId="5ca7f6b2-714b-4e7b-b168-4b872ec0ce47" providerId="ADAL" clId="{307888E1-982E-4871-9122-4B40D21FEADB}" dt="2025-12-05T10:19:55.751" v="28"/>
          <ac:spMkLst>
            <pc:docMk/>
            <pc:sldMk cId="0" sldId="276"/>
            <ac:spMk id="25" creationId="{C46A4DBB-3848-F6D6-92B3-C642EAB05EBF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57.066" v="29"/>
        <pc:sldMkLst>
          <pc:docMk/>
          <pc:sldMk cId="0" sldId="277"/>
        </pc:sldMkLst>
        <pc:spChg chg="add mod">
          <ac:chgData name="Michael Chittenden" userId="5ca7f6b2-714b-4e7b-b168-4b872ec0ce47" providerId="ADAL" clId="{307888E1-982E-4871-9122-4B40D21FEADB}" dt="2025-12-05T10:19:57.066" v="29"/>
          <ac:spMkLst>
            <pc:docMk/>
            <pc:sldMk cId="0" sldId="277"/>
            <ac:spMk id="39" creationId="{01A2B295-3E29-9129-D1B0-4F4A46E3BD32}"/>
          </ac:spMkLst>
        </pc:spChg>
      </pc:sldChg>
      <pc:sldChg chg="addSp modSp">
        <pc:chgData name="Michael Chittenden" userId="5ca7f6b2-714b-4e7b-b168-4b872ec0ce47" providerId="ADAL" clId="{307888E1-982E-4871-9122-4B40D21FEADB}" dt="2025-12-05T10:19:58.598" v="30"/>
        <pc:sldMkLst>
          <pc:docMk/>
          <pc:sldMk cId="0" sldId="278"/>
        </pc:sldMkLst>
        <pc:spChg chg="add mod">
          <ac:chgData name="Michael Chittenden" userId="5ca7f6b2-714b-4e7b-b168-4b872ec0ce47" providerId="ADAL" clId="{307888E1-982E-4871-9122-4B40D21FEADB}" dt="2025-12-05T10:19:58.598" v="30"/>
          <ac:spMkLst>
            <pc:docMk/>
            <pc:sldMk cId="0" sldId="278"/>
            <ac:spMk id="21" creationId="{EA8EF8BC-8045-3748-F466-FFFE016452F9}"/>
          </ac:spMkLst>
        </pc:spChg>
      </pc:sldChg>
      <pc:sldChg chg="addSp modSp">
        <pc:chgData name="Michael Chittenden" userId="5ca7f6b2-714b-4e7b-b168-4b872ec0ce47" providerId="ADAL" clId="{307888E1-982E-4871-9122-4B40D21FEADB}" dt="2025-12-05T10:20:00.024" v="31"/>
        <pc:sldMkLst>
          <pc:docMk/>
          <pc:sldMk cId="0" sldId="279"/>
        </pc:sldMkLst>
        <pc:spChg chg="add mod">
          <ac:chgData name="Michael Chittenden" userId="5ca7f6b2-714b-4e7b-b168-4b872ec0ce47" providerId="ADAL" clId="{307888E1-982E-4871-9122-4B40D21FEADB}" dt="2025-12-05T10:20:00.024" v="31"/>
          <ac:spMkLst>
            <pc:docMk/>
            <pc:sldMk cId="0" sldId="279"/>
            <ac:spMk id="29" creationId="{EC6D2798-2483-DC43-AA3D-F6516B630C15}"/>
          </ac:spMkLst>
        </pc:spChg>
      </pc:sldChg>
      <pc:sldChg chg="addSp modSp mod">
        <pc:chgData name="Michael Chittenden" userId="5ca7f6b2-714b-4e7b-b168-4b872ec0ce47" providerId="ADAL" clId="{307888E1-982E-4871-9122-4B40D21FEADB}" dt="2025-12-05T10:20:22.810" v="35" actId="13926"/>
        <pc:sldMkLst>
          <pc:docMk/>
          <pc:sldMk cId="0" sldId="280"/>
        </pc:sldMkLst>
        <pc:spChg chg="mod">
          <ac:chgData name="Michael Chittenden" userId="5ca7f6b2-714b-4e7b-b168-4b872ec0ce47" providerId="ADAL" clId="{307888E1-982E-4871-9122-4B40D21FEADB}" dt="2025-12-05T10:20:22.810" v="35" actId="13926"/>
          <ac:spMkLst>
            <pc:docMk/>
            <pc:sldMk cId="0" sldId="280"/>
            <ac:spMk id="5" creationId="{00000000-0000-0000-0000-000000000000}"/>
          </ac:spMkLst>
        </pc:spChg>
        <pc:spChg chg="add mod">
          <ac:chgData name="Michael Chittenden" userId="5ca7f6b2-714b-4e7b-b168-4b872ec0ce47" providerId="ADAL" clId="{307888E1-982E-4871-9122-4B40D21FEADB}" dt="2025-12-05T10:20:01.111" v="32"/>
          <ac:spMkLst>
            <pc:docMk/>
            <pc:sldMk cId="0" sldId="280"/>
            <ac:spMk id="8" creationId="{558D8976-70A5-C818-505A-835F83F32C37}"/>
          </ac:spMkLst>
        </pc:spChg>
      </pc:sldChg>
      <pc:sldMasterChg chg="addSp modSp mod modSldLayout">
        <pc:chgData name="Michael Chittenden" userId="5ca7f6b2-714b-4e7b-b168-4b872ec0ce47" providerId="ADAL" clId="{307888E1-982E-4871-9122-4B40D21FEADB}" dt="2025-12-05T10:18:57.096" v="12"/>
        <pc:sldMasterMkLst>
          <pc:docMk/>
          <pc:sldMasterMk cId="0" sldId="2147483648"/>
        </pc:sldMasterMkLst>
        <pc:spChg chg="add mod">
          <ac:chgData name="Michael Chittenden" userId="5ca7f6b2-714b-4e7b-b168-4b872ec0ce47" providerId="ADAL" clId="{307888E1-982E-4871-9122-4B40D21FEADB}" dt="2025-12-05T10:18:37.874" v="11"/>
          <ac:spMkLst>
            <pc:docMk/>
            <pc:sldMasterMk cId="0" sldId="2147483648"/>
            <ac:spMk id="2" creationId="{E9B8C7EA-D0E9-7C14-FC98-B43E098B334C}"/>
          </ac:spMkLst>
        </pc:spChg>
        <pc:sldLayoutChg chg="addSp modSp">
          <pc:chgData name="Michael Chittenden" userId="5ca7f6b2-714b-4e7b-b168-4b872ec0ce47" providerId="ADAL" clId="{307888E1-982E-4871-9122-4B40D21FEADB}" dt="2025-12-05T10:18:57.096" v="12"/>
          <pc:sldLayoutMkLst>
            <pc:docMk/>
            <pc:sldMasterMk cId="0" sldId="2147483648"/>
            <pc:sldLayoutMk cId="0" sldId="2147483649"/>
          </pc:sldLayoutMkLst>
          <pc:spChg chg="add mod">
            <ac:chgData name="Michael Chittenden" userId="5ca7f6b2-714b-4e7b-b168-4b872ec0ce47" providerId="ADAL" clId="{307888E1-982E-4871-9122-4B40D21FEADB}" dt="2025-12-05T10:18:57.096" v="12"/>
            <ac:spMkLst>
              <pc:docMk/>
              <pc:sldMasterMk cId="0" sldId="2147483648"/>
              <pc:sldLayoutMk cId="0" sldId="2147483649"/>
              <ac:spMk id="2" creationId="{88B87CB8-2C04-8D9C-971D-4E739FB9E69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69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87CB8-2C04-8D9C-971D-4E739FB9E692}"/>
              </a:ext>
            </a:extLst>
          </p:cNvPr>
          <p:cNvSpPr txBox="1"/>
          <p:nvPr userDrawn="1"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D79B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8C7EA-D0E9-7C14-FC98-B43E098B334C}"/>
              </a:ext>
            </a:extLst>
          </p:cNvPr>
          <p:cNvSpPr txBox="1"/>
          <p:nvPr userDrawn="1"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3KehEQX" TargetMode="External"/><Relationship Id="rId4" Type="http://schemas.openxmlformats.org/officeDocument/2006/relationships/hyperlink" Target="https://github.com/Scenario-Demonstration-Training/mock-scenario-demos/archive/refs/heads/main.zip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Relationship Id="rId14" Type="http://schemas.openxmlformats.org/officeDocument/2006/relationships/image" Target="../media/image9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2.sv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EPA Preparation: Scenario Demonstration (AM1)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 comprehensive guide to structure, criteria, tasks, skills, and what to expect during your assessment.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666666"/>
              </a:solidFill>
              <a:latin typeface="Open Sans Light" pitchFamily="34" charset="0"/>
              <a:ea typeface="Open Sans Light" pitchFamily="34" charset="-122"/>
              <a:cs typeface="Open Sans Light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hlinkClick r:id="rId4"/>
              </a:rPr>
              <a:t>https://github.com/Scenario-Demonstration-Training/mock-scenario-demos/archive/refs/heads/main.zip</a:t>
            </a:r>
            <a:endParaRPr lang="en-US" sz="1750" dirty="0"/>
          </a:p>
          <a:p>
            <a:pPr>
              <a:lnSpc>
                <a:spcPts val="2850"/>
              </a:lnSpc>
            </a:pPr>
            <a:endParaRPr lang="en-US" sz="1750" dirty="0"/>
          </a:p>
          <a:p>
            <a:pPr>
              <a:lnSpc>
                <a:spcPts val="2850"/>
              </a:lnSpc>
            </a:pPr>
            <a:r>
              <a:rPr lang="en-US" sz="1750" dirty="0">
                <a:hlinkClick r:id="rId5"/>
              </a:rPr>
              <a:t>https://bit.ly/3KehEQX</a:t>
            </a:r>
            <a:endParaRPr lang="en-US" sz="1750" dirty="0"/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128623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2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304407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&amp; Validation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793790" y="3951208"/>
            <a:ext cx="13042821" cy="2992041"/>
          </a:xfrm>
          <a:prstGeom prst="roundRect">
            <a:avLst>
              <a:gd name="adj" fmla="val 318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801410" y="3958828"/>
            <a:ext cx="4342448" cy="1669852"/>
          </a:xfrm>
          <a:prstGeom prst="roundRect">
            <a:avLst>
              <a:gd name="adj" fmla="val 5705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2822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Datasets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676061"/>
            <a:ext cx="35486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criteria to extract relevant records for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143857" y="3958828"/>
            <a:ext cx="4342567" cy="1669852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143857" y="3958828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5710833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Basic Statistics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710833" y="4676061"/>
            <a:ext cx="320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Use appropriate statistical measures to analyse data.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860369" y="451020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2054" y="4651891"/>
            <a:ext cx="283488" cy="283488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9486424" y="3958828"/>
            <a:ext cx="4342567" cy="1669852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9486424" y="3958828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0053399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Errors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10053399" y="4676061"/>
            <a:ext cx="3548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Spot inconsistencies, outliers, and data quality issues.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9202936" y="451020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4620" y="4651891"/>
            <a:ext cx="283488" cy="283488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801410" y="5628680"/>
            <a:ext cx="6513790" cy="1306949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18"/>
          <p:cNvSpPr/>
          <p:nvPr/>
        </p:nvSpPr>
        <p:spPr>
          <a:xfrm>
            <a:off x="801410" y="562868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19"/>
          <p:cNvSpPr/>
          <p:nvPr/>
        </p:nvSpPr>
        <p:spPr>
          <a:xfrm>
            <a:off x="1028224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Results</a:t>
            </a:r>
            <a:endParaRPr lang="en-US" sz="2200" dirty="0"/>
          </a:p>
        </p:txBody>
      </p:sp>
      <p:sp>
        <p:nvSpPr>
          <p:cNvPr id="25" name="Text 20"/>
          <p:cNvSpPr/>
          <p:nvPr/>
        </p:nvSpPr>
        <p:spPr>
          <a:xfrm>
            <a:off x="1028224" y="6345912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Cross-check findings to ensure accuracy and reliability.</a:t>
            </a:r>
            <a:endParaRPr lang="en-US" sz="1750" dirty="0"/>
          </a:p>
        </p:txBody>
      </p:sp>
      <p:sp>
        <p:nvSpPr>
          <p:cNvPr id="26" name="Shape 21"/>
          <p:cNvSpPr/>
          <p:nvPr/>
        </p:nvSpPr>
        <p:spPr>
          <a:xfrm>
            <a:off x="7315200" y="5628680"/>
            <a:ext cx="6513790" cy="1306949"/>
          </a:xfrm>
          <a:prstGeom prst="rect">
            <a:avLst/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2"/>
          <p:cNvSpPr/>
          <p:nvPr/>
        </p:nvSpPr>
        <p:spPr>
          <a:xfrm>
            <a:off x="7315200" y="5628680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3"/>
          <p:cNvSpPr/>
          <p:nvPr/>
        </p:nvSpPr>
        <p:spPr>
          <a:xfrm>
            <a:off x="7315200" y="562868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4"/>
          <p:cNvSpPr/>
          <p:nvPr/>
        </p:nvSpPr>
        <p:spPr>
          <a:xfrm>
            <a:off x="7882176" y="5855494"/>
            <a:ext cx="2940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Incorrect Values</a:t>
            </a:r>
            <a:endParaRPr lang="en-US" sz="2200" dirty="0"/>
          </a:p>
        </p:txBody>
      </p:sp>
      <p:sp>
        <p:nvSpPr>
          <p:cNvPr id="30" name="Text 25"/>
          <p:cNvSpPr/>
          <p:nvPr/>
        </p:nvSpPr>
        <p:spPr>
          <a:xfrm>
            <a:off x="7882176" y="6345912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Correct identified errors using appropriate techniques.</a:t>
            </a:r>
            <a:endParaRPr lang="en-US" sz="1750" dirty="0"/>
          </a:p>
        </p:txBody>
      </p:sp>
      <p:sp>
        <p:nvSpPr>
          <p:cNvPr id="31" name="Shape 26"/>
          <p:cNvSpPr/>
          <p:nvPr/>
        </p:nvSpPr>
        <p:spPr>
          <a:xfrm>
            <a:off x="7031712" y="599860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3397" y="6140291"/>
            <a:ext cx="283488" cy="2834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C6761A-0EC9-931A-469B-138A66E850A2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7355"/>
            <a:ext cx="97637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Knowledge Criteria: Demonstration 2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1028224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28124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00145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K7: Understanding Algorithms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4620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knowledge of how algorithms and automated processes work to manipulate and analyse data efficiently.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5451396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28124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001453"/>
            <a:ext cx="3192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K8: Filtering Information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49187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 techniques for isolating relevant data whilst excluding irrelevant information based on specific criteria.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59762"/>
            <a:ext cx="4196358" cy="3672483"/>
          </a:xfrm>
          <a:prstGeom prst="roundRect">
            <a:avLst>
              <a:gd name="adj" fmla="val 2594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9874568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28124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001453"/>
            <a:ext cx="3302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K9: Statistics &amp; Modelling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49187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understanding of basic statistical concepts and how they're applied to interpret and model data patterns.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A4404-5A01-BF3D-9688-D8DA7979C364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8162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 Criteria: Demonstration 2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051084" y="2927628"/>
            <a:ext cx="4231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S7: Apply Statistics &amp; Algorithms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41804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Successfully implement statistical methods and algorithmic processes to analyse datasets and generate meaningful insights.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670334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7685842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S8: Cross-Check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41804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Verify accuracy by comparing results across different sources or calculation methods to ensure consistency.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5108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S9: Audit Results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73857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Systematically review outputs to identify errors, validate findings, and ensure quality standards are met.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90862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7685842" y="5248156"/>
            <a:ext cx="3638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S16: Clean Data Thoroughly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738574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comprehensive data cleaning techniques to remove errors, inconsistencies, and improve overall data quality.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0490F-F79F-78DE-4121-5B135CF2132C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8443674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Distinction in Demonstration 2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8" y="1514713"/>
            <a:ext cx="6474023" cy="64740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0228" y="1514713"/>
            <a:ext cx="6474023" cy="1428750"/>
          </a:xfrm>
          <a:prstGeom prst="roundRect">
            <a:avLst>
              <a:gd name="adj" fmla="val 7680"/>
            </a:avLst>
          </a:prstGeom>
          <a:solidFill>
            <a:srgbClr val="FFFFFF"/>
          </a:solidFill>
          <a:ln w="22860">
            <a:solidFill>
              <a:srgbClr val="0058A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7517368" y="1514713"/>
            <a:ext cx="91440" cy="1428750"/>
          </a:xfrm>
          <a:prstGeom prst="roundRect">
            <a:avLst>
              <a:gd name="adj" fmla="val 81865"/>
            </a:avLst>
          </a:prstGeom>
          <a:solidFill>
            <a:srgbClr val="0058A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7809786" y="1715691"/>
            <a:ext cx="2270403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Justify Cross-Checking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09786" y="2172176"/>
            <a:ext cx="600348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 </a:t>
            </a:r>
            <a:r>
              <a:rPr lang="en-US" sz="140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cross-checking is essential for ensuring data reliability and catching errors that single-method validation might miss.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0228" y="3121581"/>
            <a:ext cx="6474023" cy="1428750"/>
          </a:xfrm>
          <a:prstGeom prst="roundRect">
            <a:avLst>
              <a:gd name="adj" fmla="val 7680"/>
            </a:avLst>
          </a:prstGeom>
          <a:solidFill>
            <a:srgbClr val="FFFFFF"/>
          </a:solidFill>
          <a:ln w="22860">
            <a:solidFill>
              <a:srgbClr val="E52D4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7517368" y="3121581"/>
            <a:ext cx="91440" cy="1428750"/>
          </a:xfrm>
          <a:prstGeom prst="roundRect">
            <a:avLst>
              <a:gd name="adj" fmla="val 81865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7809786" y="3322558"/>
            <a:ext cx="2549604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Trends &amp; Faults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09786" y="3779044"/>
            <a:ext cx="600348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</a:t>
            </a:r>
            <a:r>
              <a:rPr lang="en-US" sz="140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identifying trends matters for business decisions and why spotting faults prevents costly mistakes downstream.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Distinction requires demonstrating critical evaluation skills and understanding the broader implications of validation processes.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6B6EF-0038-BC77-6200-9CE8B6DE1A3A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918"/>
            <a:ext cx="819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Approach to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75423"/>
            <a:ext cx="64154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Demonstrated Across Both Assessments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40875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91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S18: Prioritise Tasks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81757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ability to sequence work logically, tackling most critical tasks first whilst managing time effectively throughout the assessment.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240875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091339"/>
            <a:ext cx="3176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B2: Work Independently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581757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capability to make decisions autonomously, solve problems without guidance, and take ownership of your work throughout both demonstrations.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2409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74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B3: Use Initiative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464975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Proactively identify issues, suggest solutions, and take appropriate action without waiting for explicit instructions from the assessor.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2409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5974556"/>
            <a:ext cx="4439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B4: Thoroughness &amp; Organisation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464975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Maintain systematic approach, pay attention to detail, and ensure all aspects of tasks are completed to professional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8896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Distinction: Professional Behaviours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58866"/>
            <a:ext cx="7556421" cy="21895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174" y="2574250"/>
            <a:ext cx="340340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Your Prioritisation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09174" y="3040023"/>
            <a:ext cx="71256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"I chose to address data quality first because errors would compound throughout subsequent analysis, making this the most efficient approach."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63810"/>
            <a:ext cx="7556421" cy="1844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9174" y="4979194"/>
            <a:ext cx="285821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Your Sequence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009174" y="5444966"/>
            <a:ext cx="71256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"I've ordered these steps to minimise rework—validating source data before blending prevents having to repeat the merge process later."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93790" y="6850975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Distinction requires articulating the </a:t>
            </a:r>
            <a:r>
              <a:rPr lang="en-US" sz="165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reasoning</a:t>
            </a: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behind your workflow decisions, not just executing tasks correctly.</a:t>
            </a:r>
            <a:endParaRPr lang="en-US" sz="16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1022"/>
            <a:ext cx="9420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Skills: Build Your Confidence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6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6792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Importing various file formats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1011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Cleaning and standardising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5231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Blending multiple datasets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9451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Spotting and correcting errors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88161" y="2786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Proficiency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88161" y="336792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IF and conditional formulas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88161" y="381011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COUNTIF(S) and SUMIF(S)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88161" y="425231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Basic statistical measures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88161" y="469451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Data validation techniques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82532" y="2786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82532" y="3367921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Summarising findings clearly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82532" y="381011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Thinking aloud during work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82532" y="4252317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Explaining your reasoning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82532" y="4694515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Articulating decisions made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391864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F7BBC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743575"/>
            <a:ext cx="283488" cy="226814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530906" y="567535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Practice these skills repeatedly</a:t>
            </a: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until they become second nature. Confidence comes from competence built through consistent practice.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84CF2-250A-0647-9B81-99C21E72CBE7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914757"/>
            <a:ext cx="81932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Tasks: Demonstration 1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303859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93790" y="22733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2551688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5761" y="2167771"/>
            <a:ext cx="272177" cy="272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5108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Multiple Files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51084" y="3361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Load datasets from CSV, Excel, or database sources provided by the assessor.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2303859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8"/>
          <p:cNvSpPr/>
          <p:nvPr/>
        </p:nvSpPr>
        <p:spPr>
          <a:xfrm>
            <a:off x="5216962" y="22733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6974860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933" y="2167771"/>
            <a:ext cx="272177" cy="2721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74256" y="2870835"/>
            <a:ext cx="3631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 Duplicates &amp; Formatting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474256" y="3361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Identify and remove duplicate records; standardise inconsistent formatting across fields.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9640133" y="2303859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3"/>
          <p:cNvSpPr/>
          <p:nvPr/>
        </p:nvSpPr>
        <p:spPr>
          <a:xfrm>
            <a:off x="9640133" y="22733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4"/>
          <p:cNvSpPr/>
          <p:nvPr/>
        </p:nvSpPr>
        <p:spPr>
          <a:xfrm>
            <a:off x="11398032" y="1963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105" y="2167771"/>
            <a:ext cx="272177" cy="2721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7427" y="2870835"/>
            <a:ext cx="3249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Blend Datasets Together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897427" y="3361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Merge related datasets using common keys or identifiers to create unified view.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93790" y="527423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18"/>
          <p:cNvSpPr/>
          <p:nvPr/>
        </p:nvSpPr>
        <p:spPr>
          <a:xfrm>
            <a:off x="793790" y="524375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19"/>
          <p:cNvSpPr/>
          <p:nvPr/>
        </p:nvSpPr>
        <p:spPr>
          <a:xfrm>
            <a:off x="3657540" y="49340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1614" y="5138142"/>
            <a:ext cx="272177" cy="27217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051084" y="5841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Consistency</a:t>
            </a:r>
            <a:endParaRPr lang="en-US" sz="2200" dirty="0"/>
          </a:p>
        </p:txBody>
      </p:sp>
      <p:sp>
        <p:nvSpPr>
          <p:cNvPr id="28" name="Text 21"/>
          <p:cNvSpPr/>
          <p:nvPr/>
        </p:nvSpPr>
        <p:spPr>
          <a:xfrm>
            <a:off x="1051084" y="633162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Verify that merged data maintains integrity and relationships are correctly established.</a:t>
            </a:r>
            <a:endParaRPr lang="en-US" sz="1750" dirty="0"/>
          </a:p>
        </p:txBody>
      </p:sp>
      <p:sp>
        <p:nvSpPr>
          <p:cNvPr id="29" name="Shape 22"/>
          <p:cNvSpPr/>
          <p:nvPr/>
        </p:nvSpPr>
        <p:spPr>
          <a:xfrm>
            <a:off x="7428548" y="527423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3"/>
          <p:cNvSpPr/>
          <p:nvPr/>
        </p:nvSpPr>
        <p:spPr>
          <a:xfrm>
            <a:off x="7428548" y="524375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4"/>
          <p:cNvSpPr/>
          <p:nvPr/>
        </p:nvSpPr>
        <p:spPr>
          <a:xfrm>
            <a:off x="10292298" y="49340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6371" y="5138142"/>
            <a:ext cx="272177" cy="272177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7685842" y="5841206"/>
            <a:ext cx="3213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Summarise Key Findings</a:t>
            </a:r>
            <a:endParaRPr lang="en-US" sz="2200" dirty="0"/>
          </a:p>
        </p:txBody>
      </p:sp>
      <p:sp>
        <p:nvSpPr>
          <p:cNvPr id="34" name="Text 26"/>
          <p:cNvSpPr/>
          <p:nvPr/>
        </p:nvSpPr>
        <p:spPr>
          <a:xfrm>
            <a:off x="7685842" y="633162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Document important observations, data characteristics, and quality issues discovered.</a:t>
            </a:r>
            <a:endParaRPr lang="en-US" sz="17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31590F-5DC8-4351-B597-D333D8742DF9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81932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Tasks: Demonstration 2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2224564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927628"/>
            <a:ext cx="3015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Relevant Records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criteria to isolate specific subsets of data needed for analysis.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2224564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Statistics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Calculate measures like mean, median, mode, or standard deviation as required.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2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222456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Outliers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Spot unusual values that fall outside expected ranges or patterns.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17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18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614" y="5194935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Data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Cross-check results using alternative methods or reference sources.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2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3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371" y="5194935"/>
            <a:ext cx="272177" cy="27217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 Errors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Fix identified issues using appropriate techniques whilst documenting changes.</a:t>
            </a:r>
            <a:endParaRPr lang="en-US" sz="17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A110CE-868F-7055-2462-1968E5095920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015"/>
            <a:ext cx="7122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Assessor Questions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06422"/>
            <a:ext cx="4196358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2700814"/>
            <a:ext cx="272177" cy="2721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79" y="4106942"/>
            <a:ext cx="272177" cy="272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4431" y="3177064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"Why did you choose to do it this particular way?"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216962" y="2806422"/>
            <a:ext cx="4196358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2700814"/>
            <a:ext cx="272177" cy="27217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751" y="4106942"/>
            <a:ext cx="272177" cy="27217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87603" y="3177064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"What specific errors or issues did you find in the data?"</a:t>
            </a:r>
            <a:endParaRPr lang="en-US" sz="1750" dirty="0"/>
          </a:p>
        </p:txBody>
      </p:sp>
      <p:sp>
        <p:nvSpPr>
          <p:cNvPr id="11" name="Shape 5"/>
          <p:cNvSpPr/>
          <p:nvPr/>
        </p:nvSpPr>
        <p:spPr>
          <a:xfrm>
            <a:off x="9640133" y="2806422"/>
            <a:ext cx="4196358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2700814"/>
            <a:ext cx="272177" cy="272177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923" y="4106942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010775" y="3177064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"How did you validate the accuracy of your data?"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4500324"/>
            <a:ext cx="6407944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4394716"/>
            <a:ext cx="272177" cy="272177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65" y="5800844"/>
            <a:ext cx="272177" cy="272177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164431" y="4870966"/>
            <a:ext cx="5666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"Why does cross-checking matter in this context?"</a:t>
            </a:r>
            <a:endParaRPr lang="en-US" sz="1750" dirty="0"/>
          </a:p>
        </p:txBody>
      </p:sp>
      <p:sp>
        <p:nvSpPr>
          <p:cNvPr id="19" name="Shape 9"/>
          <p:cNvSpPr/>
          <p:nvPr/>
        </p:nvSpPr>
        <p:spPr>
          <a:xfrm>
            <a:off x="7428548" y="4500324"/>
            <a:ext cx="6407944" cy="1467088"/>
          </a:xfrm>
          <a:prstGeom prst="roundRect">
            <a:avLst>
              <a:gd name="adj" fmla="val 649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39" y="4394716"/>
            <a:ext cx="272177" cy="272177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923" y="5800844"/>
            <a:ext cx="272177" cy="272177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7799189" y="4870966"/>
            <a:ext cx="56666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"Can you explain the reasoning behind your order of steps?"</a:t>
            </a:r>
            <a:endParaRPr lang="en-US" sz="1750" dirty="0"/>
          </a:p>
        </p:txBody>
      </p:sp>
      <p:sp>
        <p:nvSpPr>
          <p:cNvPr id="23" name="Text 11"/>
          <p:cNvSpPr/>
          <p:nvPr/>
        </p:nvSpPr>
        <p:spPr>
          <a:xfrm>
            <a:off x="793790" y="62225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Prepare to articulate your reasoning clearly. Assessors want to understand your </a:t>
            </a:r>
            <a:r>
              <a:rPr lang="en-US" sz="175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thought process</a:t>
            </a: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, not just see correct outputs.</a:t>
            </a:r>
            <a:endParaRPr lang="en-US" sz="17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309F01-9052-5DB7-945B-5B24FB7196D9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9663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Assessment Method 1 Involves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3346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Two Live Demonstrations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Each demonstration lasts 45 minutes, conducted via Teams with live observation throughout.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42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Gathering Focus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First demonstration centres on importing, cleaning, and blending datasets from multiple sources.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&amp; Validation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Second demonstration focuses on filtering, statistics, error identification, and data validation.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Assessor Questions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Minimum of 10 questions throughout to test your understanding and reasoning.</a:t>
            </a:r>
            <a:endParaRPr lang="en-US" sz="17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DE58C-939B-6864-1D14-6B84CC3E28DF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793790" y="804386"/>
            <a:ext cx="53197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Six Essential Success Tips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1915716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93790" y="1892856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736896" y="1643539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249" y="1806893"/>
            <a:ext cx="217646" cy="21764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8101" y="23693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 Aloud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8101" y="2761655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Verbalise your thought process continuously so assessors understand your reasoning.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05926" y="1915716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7405926" y="1892856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10349032" y="1643539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2385" y="1806893"/>
            <a:ext cx="217646" cy="21764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10237" y="23693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Calm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610237" y="2761655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Manage stress through steady breathing; clear thinking emerges from composure.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793790" y="4000143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793790" y="3977283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4"/>
          <p:cNvSpPr/>
          <p:nvPr/>
        </p:nvSpPr>
        <p:spPr>
          <a:xfrm>
            <a:off x="3736896" y="3727966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0249" y="3891320"/>
            <a:ext cx="217646" cy="21764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8101" y="445377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Methodically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98101" y="4846082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Follow logical sequences; rushing leads to mistakes that consume more time.</a:t>
            </a:r>
            <a:endParaRPr lang="en-US" sz="1400" dirty="0"/>
          </a:p>
        </p:txBody>
      </p:sp>
      <p:sp>
        <p:nvSpPr>
          <p:cNvPr id="22" name="Shape 17"/>
          <p:cNvSpPr/>
          <p:nvPr/>
        </p:nvSpPr>
        <p:spPr>
          <a:xfrm>
            <a:off x="7405926" y="4000143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18"/>
          <p:cNvSpPr/>
          <p:nvPr/>
        </p:nvSpPr>
        <p:spPr>
          <a:xfrm>
            <a:off x="7405926" y="3977283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19"/>
          <p:cNvSpPr/>
          <p:nvPr/>
        </p:nvSpPr>
        <p:spPr>
          <a:xfrm>
            <a:off x="10349032" y="3727966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2385" y="3891320"/>
            <a:ext cx="217646" cy="21764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10237" y="445377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Decisions</a:t>
            </a:r>
            <a:endParaRPr lang="en-US" sz="1750" dirty="0"/>
          </a:p>
        </p:txBody>
      </p:sp>
      <p:sp>
        <p:nvSpPr>
          <p:cNvPr id="27" name="Text 21"/>
          <p:cNvSpPr/>
          <p:nvPr/>
        </p:nvSpPr>
        <p:spPr>
          <a:xfrm>
            <a:off x="7610237" y="4846082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why you chose specific approaches or techniques throughout assessment.</a:t>
            </a:r>
            <a:endParaRPr lang="en-US" sz="1400" dirty="0"/>
          </a:p>
        </p:txBody>
      </p:sp>
      <p:sp>
        <p:nvSpPr>
          <p:cNvPr id="28" name="Shape 22"/>
          <p:cNvSpPr/>
          <p:nvPr/>
        </p:nvSpPr>
        <p:spPr>
          <a:xfrm>
            <a:off x="793790" y="6084570"/>
            <a:ext cx="6430685" cy="1340525"/>
          </a:xfrm>
          <a:prstGeom prst="roundRect">
            <a:avLst>
              <a:gd name="adj" fmla="val 818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3"/>
          <p:cNvSpPr/>
          <p:nvPr/>
        </p:nvSpPr>
        <p:spPr>
          <a:xfrm>
            <a:off x="793790" y="606171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4"/>
          <p:cNvSpPr/>
          <p:nvPr/>
        </p:nvSpPr>
        <p:spPr>
          <a:xfrm>
            <a:off x="3736896" y="581239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0249" y="5975747"/>
            <a:ext cx="217646" cy="217646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998101" y="653819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Prioritise Logically</a:t>
            </a:r>
            <a:endParaRPr lang="en-US" sz="1750" dirty="0"/>
          </a:p>
        </p:txBody>
      </p:sp>
      <p:sp>
        <p:nvSpPr>
          <p:cNvPr id="33" name="Text 26"/>
          <p:cNvSpPr/>
          <p:nvPr/>
        </p:nvSpPr>
        <p:spPr>
          <a:xfrm>
            <a:off x="998101" y="693050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Sequence tasks by importance and dependency to maximise efficiency.</a:t>
            </a:r>
            <a:endParaRPr lang="en-US" sz="1400" dirty="0"/>
          </a:p>
        </p:txBody>
      </p:sp>
      <p:sp>
        <p:nvSpPr>
          <p:cNvPr id="34" name="Shape 27"/>
          <p:cNvSpPr/>
          <p:nvPr/>
        </p:nvSpPr>
        <p:spPr>
          <a:xfrm>
            <a:off x="7405926" y="6084570"/>
            <a:ext cx="6430685" cy="1340525"/>
          </a:xfrm>
          <a:prstGeom prst="roundRect">
            <a:avLst>
              <a:gd name="adj" fmla="val 818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28"/>
          <p:cNvSpPr/>
          <p:nvPr/>
        </p:nvSpPr>
        <p:spPr>
          <a:xfrm>
            <a:off x="7405926" y="606171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29"/>
          <p:cNvSpPr/>
          <p:nvPr/>
        </p:nvSpPr>
        <p:spPr>
          <a:xfrm>
            <a:off x="10349032" y="581239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12385" y="5975747"/>
            <a:ext cx="217646" cy="217646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7610237" y="653819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Your Work</a:t>
            </a:r>
            <a:endParaRPr lang="en-US" sz="1750" dirty="0"/>
          </a:p>
        </p:txBody>
      </p:sp>
      <p:sp>
        <p:nvSpPr>
          <p:cNvPr id="39" name="Text 31"/>
          <p:cNvSpPr/>
          <p:nvPr/>
        </p:nvSpPr>
        <p:spPr>
          <a:xfrm>
            <a:off x="7610237" y="693050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Review outputs systematically before moving forward; catch errors early.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274E01-F13F-C0EE-424D-7A6DE7A311B6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3078"/>
            <a:ext cx="514373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AM1 Truly Tests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403158" y="23707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With Real Data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812018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Handle authentic datasets with realistic challenges and complexities.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1723" y="2944773"/>
            <a:ext cx="305395" cy="3053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75495" y="1859280"/>
            <a:ext cx="361438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Solve Problems Independently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675495" y="2300526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critical thinking to overcome obstacles without external guidance.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5265" y="2706529"/>
            <a:ext cx="305395" cy="3053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77651" y="3260050"/>
            <a:ext cx="405896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 Technical Competence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77651" y="4020145"/>
            <a:ext cx="405896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Execute data analysis tasks using appropriate tools and techniques proficiently.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8929" y="4224576"/>
            <a:ext cx="305395" cy="30539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75495" y="5306378"/>
            <a:ext cx="262699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Clear Reasoning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9675495" y="5747623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logical thought processes behind decisions and methodologies chosen.</a:t>
            </a:r>
            <a:endParaRPr lang="en-US" sz="1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64968" y="5400913"/>
            <a:ext cx="305395" cy="30539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360051" y="4794766"/>
            <a:ext cx="35948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Professional Behaviours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793790" y="5236012"/>
            <a:ext cx="41611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Exhibit initiative, thoroughness, and systematic approach expected in workplace.</a:t>
            </a:r>
            <a:endParaRPr lang="en-US" sz="16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1015" y="2075974"/>
            <a:ext cx="4108371" cy="4108371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71091" y="4609981"/>
            <a:ext cx="305395" cy="305395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099899" y="6860143"/>
            <a:ext cx="127367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Preparation leads to confidence.</a:t>
            </a: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Master the skills, understand the criteria, and trust in your abilities.</a:t>
            </a:r>
            <a:endParaRPr lang="en-US" sz="1600" dirty="0"/>
          </a:p>
        </p:txBody>
      </p:sp>
      <p:sp>
        <p:nvSpPr>
          <p:cNvPr id="24" name="Shape 12"/>
          <p:cNvSpPr/>
          <p:nvPr/>
        </p:nvSpPr>
        <p:spPr>
          <a:xfrm>
            <a:off x="793790" y="6630591"/>
            <a:ext cx="22860" cy="785813"/>
          </a:xfrm>
          <a:prstGeom prst="rect">
            <a:avLst/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A4DBB-3848-F6D6-92B3-C642EAB05EBF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4681538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Assessment Day Timeline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433393"/>
            <a:ext cx="22860" cy="6174819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6863120" y="2055257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255847" y="2007334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791647" y="1433393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4616053" y="1599248"/>
            <a:ext cx="2058353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Pre-Assessment Setup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57501" y="1941433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Join Teams call, verify ID, confirm tools are working, and receive scenario brief.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292340" y="3005138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7255847" y="2957215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7790140" y="2383274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7955994" y="2549128"/>
            <a:ext cx="222289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1 Begins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55994" y="2891314"/>
            <a:ext cx="5716905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45 minutes focused on data gathering, cleaning, blending, and initial summarisation.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863120" y="3796784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3"/>
          <p:cNvSpPr/>
          <p:nvPr/>
        </p:nvSpPr>
        <p:spPr>
          <a:xfrm>
            <a:off x="7255847" y="3748861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791647" y="3174921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4673798" y="3340775"/>
            <a:ext cx="200060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Questions on Demo 1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57501" y="3682960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Assessor asks targeted questions about your approach, decisions, and findings.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292340" y="4588431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7255847" y="4540508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7790140" y="3966567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7955994" y="4132421"/>
            <a:ext cx="1979176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Brief Transition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955994" y="4474607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Short break to prepare for the second demonstration and refocus.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6863120" y="5380077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7255847" y="5332155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4"/>
          <p:cNvSpPr/>
          <p:nvPr/>
        </p:nvSpPr>
        <p:spPr>
          <a:xfrm>
            <a:off x="791647" y="4758214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4451509" y="4924068"/>
            <a:ext cx="222289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2 Begins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957501" y="5266253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45 minutes focused on analysis, validation, statistics, and error correction.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7292340" y="6171724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8"/>
          <p:cNvSpPr/>
          <p:nvPr/>
        </p:nvSpPr>
        <p:spPr>
          <a:xfrm>
            <a:off x="7255847" y="6123801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7790140" y="5549860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7955994" y="5715714"/>
            <a:ext cx="200060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Questions on Demo 2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955994" y="6057900"/>
            <a:ext cx="5716905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Assessor explores your analytical reasoning, validation methods, and problem-solving.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6863120" y="6963370"/>
            <a:ext cx="474940" cy="22860"/>
          </a:xfrm>
          <a:prstGeom prst="roundRect">
            <a:avLst>
              <a:gd name="adj" fmla="val 290913"/>
            </a:avLst>
          </a:prstGeom>
          <a:solidFill>
            <a:srgbClr val="DFB8B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7255847" y="6915448"/>
            <a:ext cx="118705" cy="118705"/>
          </a:xfrm>
          <a:prstGeom prst="roundRect">
            <a:avLst>
              <a:gd name="adj" fmla="val 385156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34"/>
          <p:cNvSpPr/>
          <p:nvPr/>
        </p:nvSpPr>
        <p:spPr>
          <a:xfrm>
            <a:off x="791647" y="6341507"/>
            <a:ext cx="6048613" cy="1266706"/>
          </a:xfrm>
          <a:prstGeom prst="roundRect">
            <a:avLst>
              <a:gd name="adj" fmla="val 5250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4565690" y="6507361"/>
            <a:ext cx="2108716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Assessment Concludes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957501" y="6849547"/>
            <a:ext cx="571690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Final questions, closing discussion, and conclusion of the observation session.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A2B295-3E29-9129-D1B0-4F4A46E3BD32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1068"/>
            <a:ext cx="7221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Mistakes to Avoid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2232184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Working in Silence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280630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Failing to verbalise your thinking leaves assessors unable to follow your reasoning.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992761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985736"/>
            <a:ext cx="3054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Rushing Through Tasks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56688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Speed without accuracy creates errors that consume more time fixing than preventing.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753338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Skipping Validation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632745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Not cross-checking results means undetected errors propagate through your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2232184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36637" y="2225159"/>
            <a:ext cx="3176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Time Management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36637" y="280630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Spending excessive time on early tasks leaves insufficient time for completion.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3992761"/>
            <a:ext cx="340162" cy="3401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36637" y="3985736"/>
            <a:ext cx="3137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Inadequate Explanation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336637" y="456688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Simply stating what you did without explaining why demonstrates surface-level understanding.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5753338"/>
            <a:ext cx="340162" cy="3401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36637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Ignoring Data Quality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36637" y="632745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Proceeding without addressing obvious errors undermines the integrity of your entire analysis.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EF8BC-8045-3748-F466-FFFE016452F9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55333" y="938808"/>
            <a:ext cx="6343769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Preparation Checklist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755333" y="1887022"/>
            <a:ext cx="6457355" cy="1883212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32473" y="1887022"/>
            <a:ext cx="91440" cy="1883212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1051798" y="2114907"/>
            <a:ext cx="278749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Skills Practice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51798" y="2558296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Complete multiple practice scenarios covering importing, cleaning, blending, filtering, statistics, and validation until fluent.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713" y="1887022"/>
            <a:ext cx="6457355" cy="1883212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7394853" y="1887022"/>
            <a:ext cx="91440" cy="1883212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7714178" y="2114907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Proficiency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14178" y="2558296"/>
            <a:ext cx="593300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Ensure complete comfort with your chosen tools—know shortcuts, formulas, and functions without needing to search for help.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55333" y="397525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1"/>
          <p:cNvSpPr/>
          <p:nvPr/>
        </p:nvSpPr>
        <p:spPr>
          <a:xfrm>
            <a:off x="732473" y="397525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51798" y="4203144"/>
            <a:ext cx="32519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Verbal Explanation Practice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51798" y="464653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Practise explaining your decisions aloud whilst working through sample scenarios to develop natural articulation habits.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7713" y="397525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Shape 15"/>
          <p:cNvSpPr/>
          <p:nvPr/>
        </p:nvSpPr>
        <p:spPr>
          <a:xfrm>
            <a:off x="7394853" y="397525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6"/>
          <p:cNvSpPr/>
          <p:nvPr/>
        </p:nvSpPr>
        <p:spPr>
          <a:xfrm>
            <a:off x="7714178" y="4203144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Criteria Review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714178" y="464653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Study all knowledge, skills, and behaviour criteria thoroughly so you understand what assessors are evaluating.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55333" y="573547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Shape 19"/>
          <p:cNvSpPr/>
          <p:nvPr/>
        </p:nvSpPr>
        <p:spPr>
          <a:xfrm>
            <a:off x="732473" y="573547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0"/>
          <p:cNvSpPr/>
          <p:nvPr/>
        </p:nvSpPr>
        <p:spPr>
          <a:xfrm>
            <a:off x="1051798" y="5963364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 Setup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051798" y="640675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Test your technical setup, internet connection, webcam, and workspace well before assessment day—eliminate surprises.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417713" y="5735479"/>
            <a:ext cx="6457355" cy="1555194"/>
          </a:xfrm>
          <a:prstGeom prst="roundRect">
            <a:avLst>
              <a:gd name="adj" fmla="val 7056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Shape 23"/>
          <p:cNvSpPr/>
          <p:nvPr/>
        </p:nvSpPr>
        <p:spPr>
          <a:xfrm>
            <a:off x="7394853" y="5735479"/>
            <a:ext cx="91440" cy="1555194"/>
          </a:xfrm>
          <a:prstGeom prst="roundRect">
            <a:avLst>
              <a:gd name="adj" fmla="val 941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4"/>
          <p:cNvSpPr/>
          <p:nvPr/>
        </p:nvSpPr>
        <p:spPr>
          <a:xfrm>
            <a:off x="7714178" y="5963364"/>
            <a:ext cx="25629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Preparation</a:t>
            </a:r>
            <a:endParaRPr lang="en-US" sz="2000" dirty="0"/>
          </a:p>
        </p:txBody>
      </p:sp>
      <p:sp>
        <p:nvSpPr>
          <p:cNvPr id="28" name="Text 25"/>
          <p:cNvSpPr/>
          <p:nvPr/>
        </p:nvSpPr>
        <p:spPr>
          <a:xfrm>
            <a:off x="7714178" y="6406753"/>
            <a:ext cx="59330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Build confidence through thorough preparation; visualise successful performance; plan stress management strategies.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6D2798-2483-DC43-AA3D-F6516B630C15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243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You're Ready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2941082"/>
            <a:ext cx="48232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Trust Your Preparation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482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You've developed the technical skills, understood the criteria, and prepared thoroughly. Assessment Method 1 is your opportunity to demonstrate the competence you've built throughout your apprenticeship.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08432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highlight>
                  <a:srgbClr val="000080"/>
                </a:highlight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Approach the assessment with confidence, work systematically, explain your reasoning clearly, and showcase your professional capabilities.</a:t>
            </a:r>
            <a:endParaRPr lang="en-US" sz="1750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6" name="Shape 4"/>
          <p:cNvSpPr/>
          <p:nvPr/>
        </p:nvSpPr>
        <p:spPr>
          <a:xfrm>
            <a:off x="793790" y="4829175"/>
            <a:ext cx="30480" cy="1236107"/>
          </a:xfrm>
          <a:prstGeom prst="rect">
            <a:avLst/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793790" y="63204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Remember:</a:t>
            </a: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The assessors want you to succeed. They're evaluating whether you meet the standard—and with proper preparation, you absolutely can.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D8976-70A5-C818-505A-835F83F32C37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750213"/>
            <a:ext cx="771453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Essential Items You Must Bring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793790" y="2069902"/>
            <a:ext cx="6413659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93790" y="2039422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3677424" y="1746766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377" y="1940600"/>
            <a:ext cx="258485" cy="2584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39654" y="2608540"/>
            <a:ext cx="316420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Required Documentation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39654" y="3074313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Valid photo identification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39654" y="3494484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Assessment booking confirmation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7422833" y="2069902"/>
            <a:ext cx="6413778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7422833" y="2039422"/>
            <a:ext cx="64137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10306467" y="1746766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0420" y="1940600"/>
            <a:ext cx="258485" cy="25848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68697" y="260854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Technical Setup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668697" y="3074313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Working laptop with webcam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7668697" y="3494484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Stable internet connection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7668697" y="3914656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All chosen tools pre-installed and tested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793790" y="5043845"/>
            <a:ext cx="6413659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6"/>
          <p:cNvSpPr/>
          <p:nvPr/>
        </p:nvSpPr>
        <p:spPr>
          <a:xfrm>
            <a:off x="793790" y="5013365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17"/>
          <p:cNvSpPr/>
          <p:nvPr/>
        </p:nvSpPr>
        <p:spPr>
          <a:xfrm>
            <a:off x="3677424" y="472070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1377" y="4914543"/>
            <a:ext cx="258485" cy="25848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039654" y="55824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</a:t>
            </a:r>
            <a:endParaRPr lang="en-US" sz="2100" dirty="0"/>
          </a:p>
        </p:txBody>
      </p:sp>
      <p:sp>
        <p:nvSpPr>
          <p:cNvPr id="25" name="Text 19"/>
          <p:cNvSpPr/>
          <p:nvPr/>
        </p:nvSpPr>
        <p:spPr>
          <a:xfrm>
            <a:off x="1039654" y="6048256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Clean, quiet workspace free from distractions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1039654" y="6468428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Good lighting for webcam visibility</a:t>
            </a:r>
            <a:endParaRPr lang="en-US" sz="1650" dirty="0"/>
          </a:p>
        </p:txBody>
      </p:sp>
      <p:sp>
        <p:nvSpPr>
          <p:cNvPr id="27" name="Shape 21"/>
          <p:cNvSpPr/>
          <p:nvPr/>
        </p:nvSpPr>
        <p:spPr>
          <a:xfrm>
            <a:off x="7422833" y="5043845"/>
            <a:ext cx="6413778" cy="2435423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2"/>
          <p:cNvSpPr/>
          <p:nvPr/>
        </p:nvSpPr>
        <p:spPr>
          <a:xfrm>
            <a:off x="7422833" y="5013365"/>
            <a:ext cx="64137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3"/>
          <p:cNvSpPr/>
          <p:nvPr/>
        </p:nvSpPr>
        <p:spPr>
          <a:xfrm>
            <a:off x="10306467" y="4720709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0420" y="4914543"/>
            <a:ext cx="258485" cy="25848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68697" y="55824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2D4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Permitted</a:t>
            </a:r>
            <a:endParaRPr lang="en-US" sz="2100" dirty="0"/>
          </a:p>
        </p:txBody>
      </p:sp>
      <p:sp>
        <p:nvSpPr>
          <p:cNvPr id="32" name="Text 25"/>
          <p:cNvSpPr/>
          <p:nvPr/>
        </p:nvSpPr>
        <p:spPr>
          <a:xfrm>
            <a:off x="7668697" y="6048256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External reference notes or materials</a:t>
            </a:r>
            <a:endParaRPr lang="en-US" sz="1650" dirty="0"/>
          </a:p>
        </p:txBody>
      </p:sp>
      <p:sp>
        <p:nvSpPr>
          <p:cNvPr id="33" name="Text 26"/>
          <p:cNvSpPr/>
          <p:nvPr/>
        </p:nvSpPr>
        <p:spPr>
          <a:xfrm>
            <a:off x="7668697" y="6468428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Pre-prepared templates or solutions</a:t>
            </a:r>
            <a:endParaRPr lang="en-US" sz="1650" dirty="0"/>
          </a:p>
        </p:txBody>
      </p:sp>
      <p:sp>
        <p:nvSpPr>
          <p:cNvPr id="34" name="Text 27"/>
          <p:cNvSpPr/>
          <p:nvPr/>
        </p:nvSpPr>
        <p:spPr>
          <a:xfrm>
            <a:off x="7668697" y="6888599"/>
            <a:ext cx="5922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Assistance from others</a:t>
            </a:r>
            <a:endParaRPr lang="en-US" sz="16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F8AD2-41D5-EF0B-613A-BFEDC6F8AEFA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702707"/>
            <a:ext cx="8151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Approved Tools and Resources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175164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824270" y="178212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2721888" y="19058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51084" y="2689384"/>
            <a:ext cx="2910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 Software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1798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Microsoft Excel or Google Sheets for data manipulation, formulas, and basic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175164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247442" y="178212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7145060" y="19058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474256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Tools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74256" y="31798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SQL platforms for querying and managing structured data efficiently.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175164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9670613" y="178212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11568232" y="19058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9897427" y="2689384"/>
            <a:ext cx="3293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Languages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97427" y="31798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Python or R for advanced data processing, statistical analysis, and automation.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93790" y="475261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824270" y="478309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2721888" y="4906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1051084" y="5690354"/>
            <a:ext cx="3012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Visualisation Platforms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051084" y="618077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Power BI or similar for creating dashboards and visual representations.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5216962" y="4752618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Shape 23"/>
          <p:cNvSpPr/>
          <p:nvPr/>
        </p:nvSpPr>
        <p:spPr>
          <a:xfrm>
            <a:off x="5247442" y="478309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4"/>
          <p:cNvSpPr/>
          <p:nvPr/>
        </p:nvSpPr>
        <p:spPr>
          <a:xfrm>
            <a:off x="7145060" y="49068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2650" dirty="0"/>
          </a:p>
        </p:txBody>
      </p:sp>
      <p:sp>
        <p:nvSpPr>
          <p:cNvPr id="28" name="Text 25"/>
          <p:cNvSpPr/>
          <p:nvPr/>
        </p:nvSpPr>
        <p:spPr>
          <a:xfrm>
            <a:off x="5474256" y="5690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Utilities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5474256" y="618077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Calculator and on-screen notes created during the assessment itself.</a:t>
            </a:r>
            <a:endParaRPr lang="en-US" sz="17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6A699F-C91D-B9B5-3294-0A648477D7EA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377"/>
            <a:ext cx="645509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Assessors Will Observe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91035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70930" y="191035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1077992" y="2125980"/>
            <a:ext cx="326767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Multiple Data Sources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7992" y="2542818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ability to connect to and import data from various file types and systems.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205651" y="191035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182791" y="191035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5489853" y="2125980"/>
            <a:ext cx="295215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 and Explore Data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489853" y="2542818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systematic approach to understanding data structure, content, and quality.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9617512" y="191035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9594652" y="191035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901714" y="2125980"/>
            <a:ext cx="276486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Correct Errors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901714" y="254281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Identify inconsistencies, duplicates, and errors, then apply appropriate corrections.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93790" y="387631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770930" y="387631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1077992" y="4091940"/>
            <a:ext cx="241923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and Adjust Data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77992" y="4508778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relevant criteria to extract meaningful subsets whilst maintaining data integrity.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5205651" y="387631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5182791" y="387631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5489853" y="4091940"/>
            <a:ext cx="263711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Datasets Correctly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5489853" y="450877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Store processed data in appropriate formats with clear naming conventions.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9617512" y="3876318"/>
            <a:ext cx="421909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9594652" y="3876318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9901714" y="409194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Brief Notes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9901714" y="450877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Document key findings, decisions, and anomalies discovered during analysis.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793790" y="5842278"/>
            <a:ext cx="4219099" cy="1464826"/>
          </a:xfrm>
          <a:prstGeom prst="roundRect">
            <a:avLst>
              <a:gd name="adj" fmla="val 7491"/>
            </a:avLst>
          </a:prstGeom>
          <a:solidFill>
            <a:srgbClr val="FFFFFF"/>
          </a:solidFill>
          <a:ln w="2286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770930" y="5842278"/>
            <a:ext cx="91440" cy="1464826"/>
          </a:xfrm>
          <a:prstGeom prst="roundRect">
            <a:avLst>
              <a:gd name="adj" fmla="val 88558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1077992" y="6057900"/>
            <a:ext cx="251888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 Actions Clearly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1077992" y="6474738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reasoning behind each decision and technique applied throughout.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650558"/>
            <a:ext cx="10774323" cy="134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600"/>
              </a:lnSpc>
              <a:buNone/>
            </a:pPr>
            <a:r>
              <a:rPr lang="en-US" sz="8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1</a:t>
            </a:r>
            <a:endParaRPr lang="en-US" sz="8450" dirty="0"/>
          </a:p>
        </p:txBody>
      </p:sp>
      <p:sp>
        <p:nvSpPr>
          <p:cNvPr id="5" name="Text 2"/>
          <p:cNvSpPr/>
          <p:nvPr/>
        </p:nvSpPr>
        <p:spPr>
          <a:xfrm>
            <a:off x="793790" y="2320409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Gathering</a:t>
            </a:r>
            <a:endParaRPr lang="en-US" sz="3350" dirty="0"/>
          </a:p>
        </p:txBody>
      </p:sp>
      <p:sp>
        <p:nvSpPr>
          <p:cNvPr id="6" name="Shape 3"/>
          <p:cNvSpPr/>
          <p:nvPr/>
        </p:nvSpPr>
        <p:spPr>
          <a:xfrm>
            <a:off x="793790" y="3505438"/>
            <a:ext cx="4203978" cy="1939885"/>
          </a:xfrm>
          <a:prstGeom prst="roundRect">
            <a:avLst>
              <a:gd name="adj" fmla="val 754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793790" y="3474958"/>
            <a:ext cx="42039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2572524" y="318230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6477" y="3376136"/>
            <a:ext cx="258485" cy="2584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39654" y="40440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Data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1039654" y="4509849"/>
            <a:ext cx="37122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Access and load datasets from provided sources.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213152" y="3505438"/>
            <a:ext cx="4203978" cy="1939885"/>
          </a:xfrm>
          <a:prstGeom prst="roundRect">
            <a:avLst>
              <a:gd name="adj" fmla="val 754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5213152" y="3474958"/>
            <a:ext cx="42039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0"/>
          <p:cNvSpPr/>
          <p:nvPr/>
        </p:nvSpPr>
        <p:spPr>
          <a:xfrm>
            <a:off x="6991886" y="318230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5839" y="3376136"/>
            <a:ext cx="258485" cy="25848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459016" y="40440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&amp; Prepare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5459016" y="4509849"/>
            <a:ext cx="37122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Identify and resolve quality issues systematically.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9632513" y="3505438"/>
            <a:ext cx="4203978" cy="1939885"/>
          </a:xfrm>
          <a:prstGeom prst="roundRect">
            <a:avLst>
              <a:gd name="adj" fmla="val 754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4"/>
          <p:cNvSpPr/>
          <p:nvPr/>
        </p:nvSpPr>
        <p:spPr>
          <a:xfrm>
            <a:off x="9632513" y="3474958"/>
            <a:ext cx="4203978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5"/>
          <p:cNvSpPr/>
          <p:nvPr/>
        </p:nvSpPr>
        <p:spPr>
          <a:xfrm>
            <a:off x="11411248" y="318230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05200" y="3376136"/>
            <a:ext cx="258485" cy="25848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78378" y="40440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Blend Datasets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9878378" y="4509849"/>
            <a:ext cx="37122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Combine multiple sources into unified structure.</a:t>
            </a:r>
            <a:endParaRPr lang="en-US" sz="1650" dirty="0"/>
          </a:p>
        </p:txBody>
      </p:sp>
      <p:sp>
        <p:nvSpPr>
          <p:cNvPr id="24" name="Shape 18"/>
          <p:cNvSpPr/>
          <p:nvPr/>
        </p:nvSpPr>
        <p:spPr>
          <a:xfrm>
            <a:off x="793790" y="5983843"/>
            <a:ext cx="6413659" cy="159508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19"/>
          <p:cNvSpPr/>
          <p:nvPr/>
        </p:nvSpPr>
        <p:spPr>
          <a:xfrm>
            <a:off x="793790" y="5953363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0"/>
          <p:cNvSpPr/>
          <p:nvPr/>
        </p:nvSpPr>
        <p:spPr>
          <a:xfrm>
            <a:off x="3677424" y="5660708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1377" y="5854541"/>
            <a:ext cx="258485" cy="258485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039654" y="652248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Records</a:t>
            </a:r>
            <a:endParaRPr lang="en-US" sz="2100" dirty="0"/>
          </a:p>
        </p:txBody>
      </p:sp>
      <p:sp>
        <p:nvSpPr>
          <p:cNvPr id="29" name="Text 22"/>
          <p:cNvSpPr/>
          <p:nvPr/>
        </p:nvSpPr>
        <p:spPr>
          <a:xfrm>
            <a:off x="1039654" y="6988254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Establish relationships between related data points.</a:t>
            </a:r>
            <a:endParaRPr lang="en-US" sz="1650" dirty="0"/>
          </a:p>
        </p:txBody>
      </p:sp>
      <p:sp>
        <p:nvSpPr>
          <p:cNvPr id="30" name="Shape 23"/>
          <p:cNvSpPr/>
          <p:nvPr/>
        </p:nvSpPr>
        <p:spPr>
          <a:xfrm>
            <a:off x="7422833" y="5983843"/>
            <a:ext cx="6413659" cy="159508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4"/>
          <p:cNvSpPr/>
          <p:nvPr/>
        </p:nvSpPr>
        <p:spPr>
          <a:xfrm>
            <a:off x="7422833" y="5953363"/>
            <a:ext cx="6413659" cy="121920"/>
          </a:xfrm>
          <a:prstGeom prst="roundRect">
            <a:avLst>
              <a:gd name="adj" fmla="val 7423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25"/>
          <p:cNvSpPr/>
          <p:nvPr/>
        </p:nvSpPr>
        <p:spPr>
          <a:xfrm>
            <a:off x="10306467" y="5660708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0420" y="5854541"/>
            <a:ext cx="258485" cy="258485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668697" y="652248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Summarise Findings</a:t>
            </a:r>
            <a:endParaRPr lang="en-US" sz="2100" dirty="0"/>
          </a:p>
        </p:txBody>
      </p:sp>
      <p:sp>
        <p:nvSpPr>
          <p:cNvPr id="35" name="Text 27"/>
          <p:cNvSpPr/>
          <p:nvPr/>
        </p:nvSpPr>
        <p:spPr>
          <a:xfrm>
            <a:off x="7668697" y="6988254"/>
            <a:ext cx="592193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Present key insights clearly and concisely.</a:t>
            </a:r>
            <a:endParaRPr lang="en-US" sz="16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BEFB9D-2CDA-9930-991E-21E6740A7B52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793790" y="1572578"/>
            <a:ext cx="97637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Knowledge Criteria: Demonstration 1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6215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1028224" y="28559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042999"/>
            <a:ext cx="306110" cy="3061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8224" y="37632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K2: Data Access &amp; Extraction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8224" y="46079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Demonstrate understanding of how to locate, access, and extract data from various sources including databases, spreadsheets, and external systems.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26215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Shape 7"/>
          <p:cNvSpPr/>
          <p:nvPr/>
        </p:nvSpPr>
        <p:spPr>
          <a:xfrm>
            <a:off x="5451396" y="28559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3042999"/>
            <a:ext cx="306110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51396" y="37632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K3: Data Collation &amp; Formatting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451396" y="46079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Show knowledge of techniques for organising, structuring, and formatting data appropriately for analysis purposes.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9640133" y="262151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9D2D9"/>
          </a:solidFill>
          <a:ln w="762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1"/>
          <p:cNvSpPr/>
          <p:nvPr/>
        </p:nvSpPr>
        <p:spPr>
          <a:xfrm>
            <a:off x="9874568" y="28559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2D4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3042999"/>
            <a:ext cx="306110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74568" y="376320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K6: Blending Multiple Sources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874568" y="46079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Explain methods for combining data from different sources whilst maintaining consistency and integrity across datasets.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EF42C-9345-1EDF-8586-FC1F5926FFC7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6629"/>
            <a:ext cx="530494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 Criteria: Demonstration 1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236220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809030" y="237744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3907036" y="24564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56429" y="2967038"/>
            <a:ext cx="223492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S1: Source &amp; Migrate Data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56429" y="32857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Successfully import data from varied locations and formats.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388900" y="236220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7404140" y="237744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502146" y="24564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51539" y="2967038"/>
            <a:ext cx="208919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S2: Collect, Format, Save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1539" y="32857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Apply consistent formatting and save datasets appropriately.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93790" y="383155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809030" y="384679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3907036" y="392584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56429" y="44363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S3: Summarise Data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956429" y="475511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Extract and present key information effectively.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7388900" y="3831550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7404140" y="384679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10502146" y="392584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51539" y="44363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S4: Blend Datasets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51539" y="475511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Merge multiple sources into cohesive structures.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93790" y="5300901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809030" y="5316141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3907036" y="53951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956429" y="590573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S5: Link Datasets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956429" y="62244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Create meaningful relationships between records.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7388900" y="5300901"/>
            <a:ext cx="6447711" cy="1321951"/>
          </a:xfrm>
          <a:prstGeom prst="roundRect">
            <a:avLst>
              <a:gd name="adj" fmla="val 4684"/>
            </a:avLst>
          </a:prstGeom>
          <a:solidFill>
            <a:srgbClr val="FFFFFF"/>
          </a:solidFill>
          <a:ln w="15240">
            <a:solidFill>
              <a:srgbClr val="DFB8B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9" name="Shape 27"/>
          <p:cNvSpPr/>
          <p:nvPr/>
        </p:nvSpPr>
        <p:spPr>
          <a:xfrm>
            <a:off x="7404140" y="5316141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F9D2D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10502146" y="539519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7551539" y="590573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S6: Identify Patterns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551539" y="62244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Recognise trends, anomalies, and relationships in data.</a:t>
            </a:r>
            <a:endParaRPr lang="en-US" sz="11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E3728-2553-DA0F-223F-46F97E7C8890}"/>
              </a:ext>
            </a:extLst>
          </p:cNvPr>
          <p:cNvSpPr txBox="1"/>
          <p:nvPr/>
        </p:nvSpPr>
        <p:spPr>
          <a:xfrm>
            <a:off x="11229654" y="159250"/>
            <a:ext cx="32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https://bit.ly/3KehEQX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66666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Distinction in Demonstration 1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462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52D4D"/>
          </a:solidFill>
          <a:ln w="7620">
            <a:solidFill>
              <a:srgbClr val="FE466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8224" y="293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the 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42947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Go beyond </a:t>
            </a:r>
            <a:r>
              <a:rPr lang="en-US" sz="1750" i="1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how</a:t>
            </a:r>
            <a:r>
              <a:rPr lang="en-US" sz="1750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data is gathered. Explain </a:t>
            </a:r>
            <a:r>
              <a:rPr lang="en-US" sz="1750" b="1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750" dirty="0">
                <a:solidFill>
                  <a:srgbClr val="FFFFFF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specific data sources are selected and what business value they provide to the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1652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51BBBE"/>
          </a:solidFill>
          <a:ln w="7620">
            <a:solidFill>
              <a:srgbClr val="37A1A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28224" y="4850963"/>
            <a:ext cx="3064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Justify Multiple Sources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34138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Articulate </a:t>
            </a:r>
            <a:r>
              <a:rPr lang="en-US" sz="1750" b="1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why</a:t>
            </a: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combining multiple data sources creates more comprehensive insights than relying on a single source alone.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567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Distinction requires demonstrating deeper analytical thinking and understanding of the strategic importance behind technical tasks.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2192</Words>
  <Application>Microsoft Office PowerPoint</Application>
  <PresentationFormat>Custom</PresentationFormat>
  <Paragraphs>317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Open Sans Light</vt:lpstr>
      <vt:lpstr>Arial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Michael Chittenden</dc:creator>
  <cp:lastModifiedBy>Michael Chittenden</cp:lastModifiedBy>
  <cp:revision>1</cp:revision>
  <dcterms:created xsi:type="dcterms:W3CDTF">2025-12-05T09:59:02Z</dcterms:created>
  <dcterms:modified xsi:type="dcterms:W3CDTF">2025-12-05T10:20:37Z</dcterms:modified>
</cp:coreProperties>
</file>